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77" r:id="rId14"/>
    <p:sldId id="278" r:id="rId15"/>
    <p:sldId id="267" r:id="rId16"/>
    <p:sldId id="268" r:id="rId17"/>
    <p:sldId id="270" r:id="rId18"/>
    <p:sldId id="271" r:id="rId19"/>
    <p:sldId id="272" r:id="rId20"/>
    <p:sldId id="273" r:id="rId21"/>
    <p:sldId id="274" r:id="rId22"/>
    <p:sldId id="276"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CC10D97-63D6-40D1-B394-8868BFF337E6}" type="datetimeFigureOut">
              <a:rPr lang="en-US" smtClean="0"/>
              <a:pPr/>
              <a:t>8/10/2011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425F172-7AF3-4463-971E-1A1979080D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C10D97-63D6-40D1-B394-8868BFF337E6}"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5F172-7AF3-4463-971E-1A1979080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C10D97-63D6-40D1-B394-8868BFF337E6}"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5F172-7AF3-4463-971E-1A1979080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C10D97-63D6-40D1-B394-8868BFF337E6}"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5F172-7AF3-4463-971E-1A1979080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C10D97-63D6-40D1-B394-8868BFF337E6}"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5F172-7AF3-4463-971E-1A1979080D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C10D97-63D6-40D1-B394-8868BFF337E6}" type="datetimeFigureOut">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5F172-7AF3-4463-971E-1A1979080D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C10D97-63D6-40D1-B394-8868BFF337E6}" type="datetimeFigureOut">
              <a:rPr lang="en-US" smtClean="0"/>
              <a:pPr/>
              <a:t>8/10/2011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5F172-7AF3-4463-971E-1A1979080D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CC10D97-63D6-40D1-B394-8868BFF337E6}" type="datetimeFigureOut">
              <a:rPr lang="en-US" smtClean="0"/>
              <a:pPr/>
              <a:t>8/10/2011</a:t>
            </a:fld>
            <a:endParaRPr lang="en-US"/>
          </a:p>
        </p:txBody>
      </p:sp>
      <p:sp>
        <p:nvSpPr>
          <p:cNvPr id="8" name="Slide Number Placeholder 7"/>
          <p:cNvSpPr>
            <a:spLocks noGrp="1"/>
          </p:cNvSpPr>
          <p:nvPr>
            <p:ph type="sldNum" sz="quarter" idx="11"/>
          </p:nvPr>
        </p:nvSpPr>
        <p:spPr/>
        <p:txBody>
          <a:bodyPr/>
          <a:lstStyle/>
          <a:p>
            <a:fld id="{A425F172-7AF3-4463-971E-1A1979080DC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10D97-63D6-40D1-B394-8868BFF337E6}" type="datetimeFigureOut">
              <a:rPr lang="en-US" smtClean="0"/>
              <a:pPr/>
              <a:t>8/10/2011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5F172-7AF3-4463-971E-1A1979080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C10D97-63D6-40D1-B394-8868BFF337E6}" type="datetimeFigureOut">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425F172-7AF3-4463-971E-1A1979080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CC10D97-63D6-40D1-B394-8868BFF337E6}" type="datetimeFigureOut">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5F172-7AF3-4463-971E-1A1979080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CC10D97-63D6-40D1-B394-8868BFF337E6}" type="datetimeFigureOut">
              <a:rPr lang="en-US" smtClean="0"/>
              <a:pPr/>
              <a:t>8/10/2011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425F172-7AF3-4463-971E-1A1979080DC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Accelerated Baptist </a:t>
            </a:r>
            <a:br>
              <a:rPr lang="en-US" dirty="0" smtClean="0"/>
            </a:br>
            <a:r>
              <a:rPr lang="en-US" dirty="0" smtClean="0"/>
              <a:t>Missions Institute</a:t>
            </a:r>
            <a:endParaRPr lang="en-US" dirty="0"/>
          </a:p>
        </p:txBody>
      </p:sp>
      <p:sp>
        <p:nvSpPr>
          <p:cNvPr id="3" name="Subtitle 2"/>
          <p:cNvSpPr>
            <a:spLocks noGrp="1"/>
          </p:cNvSpPr>
          <p:nvPr>
            <p:ph type="subTitle" idx="1"/>
          </p:nvPr>
        </p:nvSpPr>
        <p:spPr>
          <a:xfrm>
            <a:off x="1371600" y="4038600"/>
            <a:ext cx="6400800" cy="1600200"/>
          </a:xfrm>
        </p:spPr>
        <p:txBody>
          <a:bodyPr/>
          <a:lstStyle/>
          <a:p>
            <a:r>
              <a:rPr lang="en-US" dirty="0" smtClean="0"/>
              <a:t>Helping your local church develop missionaries</a:t>
            </a:r>
            <a:endParaRPr lang="en-US" dirty="0"/>
          </a:p>
        </p:txBody>
      </p:sp>
      <p:pic>
        <p:nvPicPr>
          <p:cNvPr id="4" name="Picture 2" descr="MC910216379[1]"/>
          <p:cNvPicPr>
            <a:picLocks noChangeAspect="1" noChangeArrowheads="1"/>
          </p:cNvPicPr>
          <p:nvPr/>
        </p:nvPicPr>
        <p:blipFill>
          <a:blip r:embed="rId2" cstate="print"/>
          <a:srcRect/>
          <a:stretch>
            <a:fillRect/>
          </a:stretch>
        </p:blipFill>
        <p:spPr bwMode="auto">
          <a:xfrm>
            <a:off x="228600" y="533400"/>
            <a:ext cx="3668162" cy="3193831"/>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447800"/>
            <a:ext cx="3053868" cy="2197517"/>
          </a:xfrm>
        </p:spPr>
        <p:txBody>
          <a:bodyPr>
            <a:noAutofit/>
          </a:bodyPr>
          <a:lstStyle/>
          <a:p>
            <a:r>
              <a:rPr lang="en-US" sz="3200" dirty="0" smtClean="0"/>
              <a:t>The Organization with God’s complete support…</a:t>
            </a:r>
            <a:endParaRPr lang="en-US" sz="3200" dirty="0"/>
          </a:p>
        </p:txBody>
      </p:sp>
      <p:pic>
        <p:nvPicPr>
          <p:cNvPr id="6" name="Picture Placeholder 5" descr="Church.jpg"/>
          <p:cNvPicPr>
            <a:picLocks noGrp="1" noChangeAspect="1"/>
          </p:cNvPicPr>
          <p:nvPr>
            <p:ph type="pic" idx="1"/>
          </p:nvPr>
        </p:nvPicPr>
        <p:blipFill>
          <a:blip r:embed="rId2" cstate="print"/>
          <a:srcRect t="2431" b="2431"/>
          <a:stretch>
            <a:fillRect/>
          </a:stretch>
        </p:blipFill>
        <p:spPr/>
      </p:pic>
      <p:sp>
        <p:nvSpPr>
          <p:cNvPr id="7" name="Rectangle 6"/>
          <p:cNvSpPr/>
          <p:nvPr/>
        </p:nvSpPr>
        <p:spPr>
          <a:xfrm>
            <a:off x="1600200" y="4724400"/>
            <a:ext cx="6032422"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Local Church</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ABMI?</a:t>
            </a:r>
            <a:endParaRPr lang="en-US" dirty="0"/>
          </a:p>
        </p:txBody>
      </p:sp>
      <p:pic>
        <p:nvPicPr>
          <p:cNvPr id="1026" name="Picture 2" descr="MC910216379[1]"/>
          <p:cNvPicPr>
            <a:picLocks noChangeAspect="1" noChangeArrowheads="1"/>
          </p:cNvPicPr>
          <p:nvPr/>
        </p:nvPicPr>
        <p:blipFill>
          <a:blip r:embed="rId2" cstate="print"/>
          <a:srcRect/>
          <a:stretch>
            <a:fillRect/>
          </a:stretch>
        </p:blipFill>
        <p:spPr bwMode="auto">
          <a:xfrm>
            <a:off x="1524000" y="1682969"/>
            <a:ext cx="5943600" cy="5175031"/>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219200"/>
            <a:ext cx="6781800" cy="4247317"/>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 Provide the </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Local Church</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With </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Tools to Train</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Missionaries</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2770" name="Picture 2" descr="http://static.howstuffworks.com/gif/workers-compensation-ch.jpg"/>
          <p:cNvPicPr>
            <a:picLocks noChangeAspect="1" noChangeArrowheads="1"/>
          </p:cNvPicPr>
          <p:nvPr/>
        </p:nvPicPr>
        <p:blipFill>
          <a:blip r:embed="rId2" cstate="print"/>
          <a:srcRect/>
          <a:stretch>
            <a:fillRect/>
          </a:stretch>
        </p:blipFill>
        <p:spPr bwMode="auto">
          <a:xfrm>
            <a:off x="1752600" y="838200"/>
            <a:ext cx="5334000" cy="533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box(in)">
                                      <p:cBhvr>
                                        <p:cTn id="14"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xico.jpg"/>
          <p:cNvPicPr>
            <a:picLocks noChangeAspect="1"/>
          </p:cNvPicPr>
          <p:nvPr/>
        </p:nvPicPr>
        <p:blipFill>
          <a:blip r:embed="rId2" cstate="print"/>
          <a:stretch>
            <a:fillRect/>
          </a:stretch>
        </p:blipFill>
        <p:spPr>
          <a:xfrm>
            <a:off x="3962400" y="3943350"/>
            <a:ext cx="5181600" cy="2914650"/>
          </a:xfrm>
          <a:prstGeom prst="rect">
            <a:avLst/>
          </a:prstGeom>
        </p:spPr>
      </p:pic>
      <p:sp>
        <p:nvSpPr>
          <p:cNvPr id="2" name="Title 1"/>
          <p:cNvSpPr>
            <a:spLocks noGrp="1"/>
          </p:cNvSpPr>
          <p:nvPr>
            <p:ph type="title"/>
          </p:nvPr>
        </p:nvSpPr>
        <p:spPr/>
        <p:txBody>
          <a:bodyPr/>
          <a:lstStyle/>
          <a:p>
            <a:r>
              <a:rPr lang="en-US" dirty="0" smtClean="0"/>
              <a:t>The Vision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13,000 Fundamental Baptist Churches in America</a:t>
            </a:r>
          </a:p>
          <a:p>
            <a:r>
              <a:rPr lang="en-US" dirty="0" smtClean="0"/>
              <a:t>If just 5,000 of those would start a missionary focused Bible Institute</a:t>
            </a:r>
          </a:p>
          <a:p>
            <a:r>
              <a:rPr lang="en-US" dirty="0" smtClean="0"/>
              <a:t>And each of those produced just one missionary</a:t>
            </a:r>
          </a:p>
          <a:p>
            <a:r>
              <a:rPr lang="en-US" dirty="0" smtClean="0"/>
              <a:t>In three years we</a:t>
            </a:r>
          </a:p>
          <a:p>
            <a:pPr>
              <a:buNone/>
            </a:pPr>
            <a:r>
              <a:rPr lang="en-US" dirty="0" smtClean="0"/>
              <a:t>would double the amount</a:t>
            </a:r>
          </a:p>
          <a:p>
            <a:pPr>
              <a:buNone/>
            </a:pPr>
            <a:r>
              <a:rPr lang="en-US" dirty="0" smtClean="0"/>
              <a:t>of FBM’s on the field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2362200"/>
            <a:ext cx="4955203" cy="2585323"/>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are we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going to reach</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goal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Locally</a:t>
            </a:r>
            <a:endParaRPr lang="en-US" dirty="0"/>
          </a:p>
        </p:txBody>
      </p:sp>
      <p:sp>
        <p:nvSpPr>
          <p:cNvPr id="3" name="Content Placeholder 2"/>
          <p:cNvSpPr>
            <a:spLocks noGrp="1"/>
          </p:cNvSpPr>
          <p:nvPr>
            <p:ph idx="1"/>
          </p:nvPr>
        </p:nvSpPr>
        <p:spPr/>
        <p:txBody>
          <a:bodyPr/>
          <a:lstStyle/>
          <a:p>
            <a:r>
              <a:rPr lang="en-US" dirty="0" smtClean="0"/>
              <a:t>We are providing a local institute that is ministry focused here at Silvery Lane Baptist Church</a:t>
            </a:r>
          </a:p>
          <a:p>
            <a:r>
              <a:rPr lang="en-US" dirty="0" smtClean="0"/>
              <a:t>Our students will all remain in their own local church while they are learning.</a:t>
            </a:r>
          </a:p>
          <a:p>
            <a:r>
              <a:rPr lang="en-US" dirty="0" smtClean="0"/>
              <a:t>We are a targeted supplement to the preaching of the local church pastor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Nationally</a:t>
            </a:r>
            <a:endParaRPr lang="en-US" dirty="0"/>
          </a:p>
        </p:txBody>
      </p:sp>
      <p:sp>
        <p:nvSpPr>
          <p:cNvPr id="3" name="Content Placeholder 2"/>
          <p:cNvSpPr>
            <a:spLocks noGrp="1"/>
          </p:cNvSpPr>
          <p:nvPr>
            <p:ph idx="1"/>
          </p:nvPr>
        </p:nvSpPr>
        <p:spPr/>
        <p:txBody>
          <a:bodyPr/>
          <a:lstStyle/>
          <a:p>
            <a:r>
              <a:rPr lang="en-US" dirty="0" smtClean="0"/>
              <a:t>We are providing all of the materials necessary for local churches to start their own targeted Institutes.</a:t>
            </a:r>
          </a:p>
          <a:p>
            <a:r>
              <a:rPr lang="en-US" dirty="0" smtClean="0"/>
              <a:t>By helping with record keeping, scheduling, and curriculum we are helping local churches to focus on the responsibility of the great commission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0_0650.JPG"/>
          <p:cNvPicPr>
            <a:picLocks noChangeAspect="1"/>
          </p:cNvPicPr>
          <p:nvPr/>
        </p:nvPicPr>
        <p:blipFill>
          <a:blip r:embed="rId2" cstate="print"/>
          <a:srcRect l="6757" r="901"/>
          <a:stretch>
            <a:fillRect/>
          </a:stretch>
        </p:blipFill>
        <p:spPr>
          <a:xfrm>
            <a:off x="4876800" y="3200400"/>
            <a:ext cx="2373641" cy="1927860"/>
          </a:xfrm>
          <a:prstGeom prst="rect">
            <a:avLst/>
          </a:prstGeom>
        </p:spPr>
      </p:pic>
      <p:sp>
        <p:nvSpPr>
          <p:cNvPr id="4" name="Title 3"/>
          <p:cNvSpPr>
            <a:spLocks noGrp="1"/>
          </p:cNvSpPr>
          <p:nvPr>
            <p:ph type="title"/>
          </p:nvPr>
        </p:nvSpPr>
        <p:spPr/>
        <p:txBody>
          <a:bodyPr/>
          <a:lstStyle/>
          <a:p>
            <a:r>
              <a:rPr lang="en-US" dirty="0" smtClean="0"/>
              <a:t>The ABMI Program</a:t>
            </a:r>
            <a:endParaRPr lang="en-US" dirty="0"/>
          </a:p>
        </p:txBody>
      </p:sp>
      <p:sp>
        <p:nvSpPr>
          <p:cNvPr id="5" name="Text Placeholder 4"/>
          <p:cNvSpPr>
            <a:spLocks noGrp="1"/>
          </p:cNvSpPr>
          <p:nvPr>
            <p:ph type="body" idx="1"/>
          </p:nvPr>
        </p:nvSpPr>
        <p:spPr/>
        <p:txBody>
          <a:bodyPr/>
          <a:lstStyle/>
          <a:p>
            <a:r>
              <a:rPr lang="en-US" dirty="0" smtClean="0"/>
              <a:t>Well planned </a:t>
            </a:r>
            <a:endParaRPr lang="en-US" dirty="0"/>
          </a:p>
        </p:txBody>
      </p:sp>
      <p:sp>
        <p:nvSpPr>
          <p:cNvPr id="7" name="Text Placeholder 6"/>
          <p:cNvSpPr>
            <a:spLocks noGrp="1"/>
          </p:cNvSpPr>
          <p:nvPr>
            <p:ph type="body" sz="half" idx="3"/>
          </p:nvPr>
        </p:nvSpPr>
        <p:spPr/>
        <p:txBody>
          <a:bodyPr/>
          <a:lstStyle/>
          <a:p>
            <a:r>
              <a:rPr lang="en-US" dirty="0" smtClean="0"/>
              <a:t>Good Records</a:t>
            </a:r>
            <a:endParaRPr lang="en-US" dirty="0"/>
          </a:p>
        </p:txBody>
      </p:sp>
      <p:sp>
        <p:nvSpPr>
          <p:cNvPr id="6" name="Content Placeholder 5"/>
          <p:cNvSpPr>
            <a:spLocks noGrp="1"/>
          </p:cNvSpPr>
          <p:nvPr>
            <p:ph sz="quarter" idx="2"/>
          </p:nvPr>
        </p:nvSpPr>
        <p:spPr>
          <a:xfrm>
            <a:off x="457200" y="2133600"/>
            <a:ext cx="4040188" cy="2216888"/>
          </a:xfrm>
        </p:spPr>
        <p:txBody>
          <a:bodyPr/>
          <a:lstStyle/>
          <a:p>
            <a:r>
              <a:rPr lang="en-US" dirty="0" smtClean="0"/>
              <a:t>A focused curriculum</a:t>
            </a:r>
          </a:p>
          <a:p>
            <a:r>
              <a:rPr lang="en-US" dirty="0" smtClean="0"/>
              <a:t>3 different majors</a:t>
            </a:r>
          </a:p>
          <a:p>
            <a:pPr lvl="1"/>
            <a:r>
              <a:rPr lang="en-US" dirty="0" smtClean="0"/>
              <a:t>Foreign Missions</a:t>
            </a:r>
          </a:p>
          <a:p>
            <a:pPr lvl="1"/>
            <a:r>
              <a:rPr lang="en-US" dirty="0" smtClean="0"/>
              <a:t>Home Missions</a:t>
            </a:r>
          </a:p>
          <a:p>
            <a:pPr lvl="1"/>
            <a:r>
              <a:rPr lang="en-US" dirty="0" smtClean="0"/>
              <a:t>Lay Missions</a:t>
            </a:r>
          </a:p>
        </p:txBody>
      </p:sp>
      <p:sp>
        <p:nvSpPr>
          <p:cNvPr id="8" name="Content Placeholder 7"/>
          <p:cNvSpPr>
            <a:spLocks noGrp="1"/>
          </p:cNvSpPr>
          <p:nvPr>
            <p:ph sz="quarter" idx="4"/>
          </p:nvPr>
        </p:nvSpPr>
        <p:spPr>
          <a:xfrm>
            <a:off x="4645025" y="1516913"/>
            <a:ext cx="4041775" cy="1302488"/>
          </a:xfrm>
        </p:spPr>
        <p:txBody>
          <a:bodyPr/>
          <a:lstStyle/>
          <a:p>
            <a:r>
              <a:rPr lang="en-US" dirty="0" smtClean="0"/>
              <a:t>2 years of lectures</a:t>
            </a:r>
          </a:p>
          <a:p>
            <a:r>
              <a:rPr lang="en-US" dirty="0" smtClean="0"/>
              <a:t>3</a:t>
            </a:r>
            <a:r>
              <a:rPr lang="en-US" baseline="30000" dirty="0" smtClean="0"/>
              <a:t>rd</a:t>
            </a:r>
            <a:r>
              <a:rPr lang="en-US" dirty="0" smtClean="0"/>
              <a:t> year practical application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6" grpId="0" uiExpand="1" build="p"/>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Lectures</a:t>
            </a:r>
            <a:endParaRPr lang="en-US" dirty="0"/>
          </a:p>
        </p:txBody>
      </p:sp>
      <p:sp>
        <p:nvSpPr>
          <p:cNvPr id="8" name="Content Placeholder 7"/>
          <p:cNvSpPr>
            <a:spLocks noGrp="1"/>
          </p:cNvSpPr>
          <p:nvPr>
            <p:ph idx="1"/>
          </p:nvPr>
        </p:nvSpPr>
        <p:spPr>
          <a:xfrm>
            <a:off x="914400" y="2819401"/>
            <a:ext cx="7467600" cy="2514600"/>
          </a:xfrm>
        </p:spPr>
        <p:txBody>
          <a:bodyPr/>
          <a:lstStyle/>
          <a:p>
            <a:r>
              <a:rPr lang="en-US" dirty="0" smtClean="0"/>
              <a:t>One class each night</a:t>
            </a:r>
          </a:p>
          <a:p>
            <a:r>
              <a:rPr lang="en-US" dirty="0" smtClean="0"/>
              <a:t>Three nights each week</a:t>
            </a:r>
          </a:p>
          <a:p>
            <a:r>
              <a:rPr lang="en-US" dirty="0" smtClean="0"/>
              <a:t>Teachers taken from your local church</a:t>
            </a:r>
          </a:p>
          <a:p>
            <a:r>
              <a:rPr lang="en-US" dirty="0" smtClean="0"/>
              <a:t>Can co-op with other local pastor’s</a:t>
            </a:r>
          </a:p>
          <a:p>
            <a:endParaRPr lang="en-US" dirty="0"/>
          </a:p>
        </p:txBody>
      </p:sp>
      <p:pic>
        <p:nvPicPr>
          <p:cNvPr id="1026" name="Picture 2" descr="C:\Program Files\Microsoft Office\MEDIA\CAGCAT10\j0301252.wmf"/>
          <p:cNvPicPr>
            <a:picLocks noChangeAspect="1" noChangeArrowheads="1"/>
          </p:cNvPicPr>
          <p:nvPr/>
        </p:nvPicPr>
        <p:blipFill>
          <a:blip r:embed="rId2" cstate="print"/>
          <a:srcRect/>
          <a:stretch>
            <a:fillRect/>
          </a:stretch>
        </p:blipFill>
        <p:spPr bwMode="auto">
          <a:xfrm>
            <a:off x="5257800" y="609600"/>
            <a:ext cx="3125114" cy="2673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_0594.JPG"/>
          <p:cNvPicPr>
            <a:picLocks noChangeAspect="1"/>
          </p:cNvPicPr>
          <p:nvPr/>
        </p:nvPicPr>
        <p:blipFill>
          <a:blip r:embed="rId2" cstate="print"/>
          <a:stretch>
            <a:fillRect/>
          </a:stretch>
        </p:blipFill>
        <p:spPr>
          <a:xfrm>
            <a:off x="0" y="0"/>
            <a:ext cx="9144000" cy="2286000"/>
          </a:xfrm>
          <a:prstGeom prst="rect">
            <a:avLst/>
          </a:prstGeom>
        </p:spPr>
      </p:pic>
      <p:sp>
        <p:nvSpPr>
          <p:cNvPr id="2" name="Title 1"/>
          <p:cNvSpPr>
            <a:spLocks noGrp="1"/>
          </p:cNvSpPr>
          <p:nvPr>
            <p:ph type="title"/>
          </p:nvPr>
        </p:nvSpPr>
        <p:spPr>
          <a:xfrm>
            <a:off x="457200" y="533400"/>
            <a:ext cx="7467600" cy="1143000"/>
          </a:xfrm>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Pod Classes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a:xfrm>
            <a:off x="457200" y="2362200"/>
            <a:ext cx="8229600" cy="4114800"/>
          </a:xfrm>
        </p:spPr>
        <p:txBody>
          <a:bodyPr/>
          <a:lstStyle/>
          <a:p>
            <a:r>
              <a:rPr lang="en-US" dirty="0" smtClean="0"/>
              <a:t>A stream can only become a river if it has outside tributaries contributing to it</a:t>
            </a:r>
          </a:p>
          <a:p>
            <a:r>
              <a:rPr lang="en-US" dirty="0" smtClean="0"/>
              <a:t>12 weeks in the two-year lecture cycle can be pre-empted by a guest lecturer</a:t>
            </a:r>
          </a:p>
          <a:p>
            <a:r>
              <a:rPr lang="en-US" dirty="0" smtClean="0"/>
              <a:t>They will have a total of 6 hours in a week to teach what they know about a given subject</a:t>
            </a:r>
          </a:p>
          <a:p>
            <a:r>
              <a:rPr lang="en-US" dirty="0" smtClean="0"/>
              <a:t>2 weeks @ semester has a specific subject – 1 week @ semester is open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 cross.jpg"/>
          <p:cNvPicPr>
            <a:picLocks noChangeAspect="1"/>
          </p:cNvPicPr>
          <p:nvPr/>
        </p:nvPicPr>
        <p:blipFill>
          <a:blip r:embed="rId2" cstate="print"/>
          <a:stretch>
            <a:fillRect/>
          </a:stretch>
        </p:blipFill>
        <p:spPr>
          <a:xfrm>
            <a:off x="990600" y="914400"/>
            <a:ext cx="6662043" cy="5334000"/>
          </a:xfrm>
          <a:prstGeom prst="rect">
            <a:avLst/>
          </a:prstGeom>
        </p:spPr>
      </p:pic>
      <p:sp>
        <p:nvSpPr>
          <p:cNvPr id="2" name="Title 1"/>
          <p:cNvSpPr>
            <a:spLocks noGrp="1"/>
          </p:cNvSpPr>
          <p:nvPr>
            <p:ph type="title"/>
          </p:nvPr>
        </p:nvSpPr>
        <p:spPr/>
        <p:txBody>
          <a:bodyPr/>
          <a:lstStyle/>
          <a:p>
            <a:r>
              <a:rPr lang="en-US" dirty="0" smtClean="0"/>
              <a:t>The Commission</a:t>
            </a:r>
            <a:endParaRPr lang="en-US" dirty="0"/>
          </a:p>
        </p:txBody>
      </p:sp>
      <p:sp>
        <p:nvSpPr>
          <p:cNvPr id="3" name="Content Placeholder 2"/>
          <p:cNvSpPr>
            <a:spLocks noGrp="1"/>
          </p:cNvSpPr>
          <p:nvPr>
            <p:ph idx="1"/>
          </p:nvPr>
        </p:nvSpPr>
        <p:spPr>
          <a:xfrm>
            <a:off x="685800" y="3657600"/>
            <a:ext cx="7162800" cy="2590800"/>
          </a:xfrm>
        </p:spPr>
        <p:txBody>
          <a:bodyPr/>
          <a:lstStyle/>
          <a:p>
            <a:pPr algn="ctr">
              <a:buNone/>
            </a:pPr>
            <a:r>
              <a:rPr lang="en-US" sz="4400" dirty="0" smtClean="0"/>
              <a:t>“…Go ye into all the world, and preach the gospel to every creature</a:t>
            </a:r>
            <a:r>
              <a:rPr lang="en-US" dirty="0" smtClean="0"/>
              <a:t>.”</a:t>
            </a:r>
            <a:endParaRPr lang="en-US"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Manual</a:t>
            </a:r>
            <a:endParaRPr lang="en-US" dirty="0"/>
          </a:p>
        </p:txBody>
      </p:sp>
      <p:sp>
        <p:nvSpPr>
          <p:cNvPr id="3" name="Content Placeholder 2"/>
          <p:cNvSpPr>
            <a:spLocks noGrp="1"/>
          </p:cNvSpPr>
          <p:nvPr>
            <p:ph idx="1"/>
          </p:nvPr>
        </p:nvSpPr>
        <p:spPr>
          <a:xfrm>
            <a:off x="457200" y="1981200"/>
            <a:ext cx="7467600" cy="4144963"/>
          </a:xfrm>
        </p:spPr>
        <p:txBody>
          <a:bodyPr/>
          <a:lstStyle/>
          <a:p>
            <a:r>
              <a:rPr lang="en-US" dirty="0" smtClean="0"/>
              <a:t>A complete start-up kit</a:t>
            </a:r>
          </a:p>
          <a:p>
            <a:r>
              <a:rPr lang="en-US" dirty="0" smtClean="0"/>
              <a:t>Suggested curriculum</a:t>
            </a:r>
          </a:p>
          <a:p>
            <a:r>
              <a:rPr lang="en-US" dirty="0" smtClean="0"/>
              <a:t>Suggested schedule</a:t>
            </a:r>
          </a:p>
          <a:p>
            <a:r>
              <a:rPr lang="en-US" dirty="0" smtClean="0"/>
              <a:t>Teachers planners</a:t>
            </a:r>
          </a:p>
          <a:p>
            <a:r>
              <a:rPr lang="en-US" dirty="0" smtClean="0"/>
              <a:t>Record keeping forms</a:t>
            </a:r>
          </a:p>
          <a:p>
            <a:r>
              <a:rPr lang="en-US" dirty="0" smtClean="0"/>
              <a:t>All in one, affordable, reproducible book</a:t>
            </a:r>
          </a:p>
        </p:txBody>
      </p:sp>
      <p:pic>
        <p:nvPicPr>
          <p:cNvPr id="4" name="Picture 2" descr="MC910216379[1]"/>
          <p:cNvPicPr>
            <a:picLocks noChangeAspect="1" noChangeArrowheads="1"/>
          </p:cNvPicPr>
          <p:nvPr/>
        </p:nvPicPr>
        <p:blipFill>
          <a:blip r:embed="rId2" cstate="print"/>
          <a:srcRect/>
          <a:stretch>
            <a:fillRect/>
          </a:stretch>
        </p:blipFill>
        <p:spPr bwMode="auto">
          <a:xfrm>
            <a:off x="5257800" y="838200"/>
            <a:ext cx="3200400" cy="2786555"/>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risoner of Money "/>
          <p:cNvPicPr>
            <a:picLocks noChangeAspect="1" noChangeArrowheads="1"/>
          </p:cNvPicPr>
          <p:nvPr/>
        </p:nvPicPr>
        <p:blipFill>
          <a:blip r:embed="rId2" cstate="print"/>
          <a:srcRect/>
          <a:stretch>
            <a:fillRect/>
          </a:stretch>
        </p:blipFill>
        <p:spPr bwMode="auto">
          <a:xfrm>
            <a:off x="5943600" y="990600"/>
            <a:ext cx="2667000" cy="4947285"/>
          </a:xfrm>
          <a:prstGeom prst="rect">
            <a:avLst/>
          </a:prstGeom>
          <a:noFill/>
        </p:spPr>
      </p:pic>
      <p:sp>
        <p:nvSpPr>
          <p:cNvPr id="2" name="Title 1"/>
          <p:cNvSpPr>
            <a:spLocks noGrp="1"/>
          </p:cNvSpPr>
          <p:nvPr>
            <p:ph type="title"/>
          </p:nvPr>
        </p:nvSpPr>
        <p:spPr>
          <a:xfrm>
            <a:off x="457200" y="1219200"/>
            <a:ext cx="3200400" cy="696578"/>
          </a:xfrm>
        </p:spPr>
        <p:txBody>
          <a:bodyPr>
            <a:normAutofit/>
          </a:bodyPr>
          <a:lstStyle/>
          <a:p>
            <a:r>
              <a:rPr lang="en-US" sz="3200" dirty="0" smtClean="0"/>
              <a:t>Keep it Simple</a:t>
            </a:r>
            <a:endParaRPr lang="en-US" sz="3200" dirty="0"/>
          </a:p>
        </p:txBody>
      </p:sp>
      <p:sp>
        <p:nvSpPr>
          <p:cNvPr id="4" name="Text Placeholder 3"/>
          <p:cNvSpPr>
            <a:spLocks noGrp="1"/>
          </p:cNvSpPr>
          <p:nvPr>
            <p:ph type="body" idx="2"/>
          </p:nvPr>
        </p:nvSpPr>
        <p:spPr>
          <a:xfrm>
            <a:off x="457200" y="214424"/>
            <a:ext cx="3810000" cy="914400"/>
          </a:xfrm>
        </p:spPr>
        <p:txBody>
          <a:bodyPr>
            <a:normAutofit/>
          </a:bodyPr>
          <a:lstStyle/>
          <a:p>
            <a:r>
              <a:rPr lang="en-US" sz="4600" dirty="0" smtClean="0">
                <a:latin typeface="+mj-lt"/>
              </a:rPr>
              <a:t>Cost Structure</a:t>
            </a:r>
          </a:p>
        </p:txBody>
      </p:sp>
      <p:sp>
        <p:nvSpPr>
          <p:cNvPr id="3" name="Content Placeholder 2"/>
          <p:cNvSpPr>
            <a:spLocks noGrp="1"/>
          </p:cNvSpPr>
          <p:nvPr>
            <p:ph sz="half" idx="1"/>
          </p:nvPr>
        </p:nvSpPr>
        <p:spPr>
          <a:xfrm>
            <a:off x="457200" y="1981200"/>
            <a:ext cx="6019800" cy="3810000"/>
          </a:xfrm>
        </p:spPr>
        <p:txBody>
          <a:bodyPr/>
          <a:lstStyle/>
          <a:p>
            <a:r>
              <a:rPr lang="en-US" dirty="0" smtClean="0"/>
              <a:t>$100 registration fee</a:t>
            </a:r>
          </a:p>
          <a:p>
            <a:r>
              <a:rPr lang="en-US" dirty="0" smtClean="0"/>
              <a:t>$100 each month for 9 months</a:t>
            </a:r>
          </a:p>
          <a:p>
            <a:r>
              <a:rPr lang="en-US" dirty="0" smtClean="0"/>
              <a:t>Auditing</a:t>
            </a:r>
          </a:p>
          <a:p>
            <a:pPr lvl="1"/>
            <a:r>
              <a:rPr lang="en-US" dirty="0" smtClean="0"/>
              <a:t>$100 registration</a:t>
            </a:r>
          </a:p>
          <a:p>
            <a:pPr lvl="1"/>
            <a:r>
              <a:rPr lang="en-US" dirty="0" smtClean="0"/>
              <a:t>$100 per class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lide(fromBottom)">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274638"/>
            <a:ext cx="6172200" cy="1143000"/>
          </a:xfrm>
        </p:spPr>
        <p:txBody>
          <a:bodyPr>
            <a:normAutofit fontScale="90000"/>
          </a:bodyPr>
          <a:lstStyle/>
          <a:p>
            <a:r>
              <a:rPr lang="en-US" dirty="0" smtClean="0"/>
              <a:t>Is ABMI worth the effort?</a:t>
            </a:r>
            <a:endParaRPr lang="en-US" dirty="0"/>
          </a:p>
        </p:txBody>
      </p:sp>
      <p:sp>
        <p:nvSpPr>
          <p:cNvPr id="6" name="Content Placeholder 5"/>
          <p:cNvSpPr>
            <a:spLocks noGrp="1"/>
          </p:cNvSpPr>
          <p:nvPr>
            <p:ph idx="1"/>
          </p:nvPr>
        </p:nvSpPr>
        <p:spPr>
          <a:xfrm>
            <a:off x="457200" y="2286000"/>
            <a:ext cx="7467600" cy="3840163"/>
          </a:xfrm>
        </p:spPr>
        <p:txBody>
          <a:bodyPr>
            <a:normAutofit fontScale="92500" lnSpcReduction="10000"/>
          </a:bodyPr>
          <a:lstStyle/>
          <a:p>
            <a:r>
              <a:rPr lang="en-US" dirty="0" smtClean="0"/>
              <a:t>Pray ye the Lord of the Harvest and He will send laborers – that is a promise!</a:t>
            </a:r>
          </a:p>
          <a:p>
            <a:r>
              <a:rPr lang="en-US" dirty="0" smtClean="0"/>
              <a:t>Using God’s methods will always produce God size results!</a:t>
            </a:r>
          </a:p>
          <a:p>
            <a:pPr>
              <a:buNone/>
            </a:pPr>
            <a:endParaRPr lang="en-US" dirty="0" smtClean="0"/>
          </a:p>
          <a:p>
            <a:pPr algn="ctr">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ABMI is worth your support and consideration because it focuses on God’s methods of evangelism.</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Picture 2" descr="MC910216379[1]"/>
          <p:cNvPicPr>
            <a:picLocks noChangeAspect="1" noChangeArrowheads="1"/>
          </p:cNvPicPr>
          <p:nvPr/>
        </p:nvPicPr>
        <p:blipFill>
          <a:blip r:embed="rId2" cstate="print"/>
          <a:srcRect/>
          <a:stretch>
            <a:fillRect/>
          </a:stretch>
        </p:blipFill>
        <p:spPr bwMode="auto">
          <a:xfrm>
            <a:off x="304800" y="304800"/>
            <a:ext cx="1650748" cy="1437289"/>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lide(fromBottom)">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0_0489.JPG"/>
          <p:cNvPicPr>
            <a:picLocks noChangeAspect="1"/>
          </p:cNvPicPr>
          <p:nvPr/>
        </p:nvPicPr>
        <p:blipFill>
          <a:blip r:embed="rId2" cstate="print"/>
          <a:stretch>
            <a:fillRect/>
          </a:stretch>
        </p:blipFill>
        <p:spPr>
          <a:xfrm>
            <a:off x="1264920" y="948690"/>
            <a:ext cx="6614160" cy="4960620"/>
          </a:xfrm>
          <a:prstGeom prst="rect">
            <a:avLst/>
          </a:prstGeom>
        </p:spPr>
      </p:pic>
      <p:sp>
        <p:nvSpPr>
          <p:cNvPr id="5" name="Rectangle 4"/>
          <p:cNvSpPr/>
          <p:nvPr/>
        </p:nvSpPr>
        <p:spPr>
          <a:xfrm>
            <a:off x="1288594" y="2438400"/>
            <a:ext cx="6519605"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This Generation</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MUST Reach </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This Generation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07-baptism~s600x600.jpg"/>
          <p:cNvPicPr>
            <a:picLocks noChangeAspect="1"/>
          </p:cNvPicPr>
          <p:nvPr/>
        </p:nvPicPr>
        <p:blipFill>
          <a:blip r:embed="rId2" cstate="print"/>
          <a:stretch>
            <a:fillRect/>
          </a:stretch>
        </p:blipFill>
        <p:spPr>
          <a:xfrm>
            <a:off x="4953000" y="2133600"/>
            <a:ext cx="38100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en-US" dirty="0" smtClean="0"/>
              <a:t>The Critical Responsibility</a:t>
            </a:r>
            <a:endParaRPr lang="en-US" dirty="0"/>
          </a:p>
        </p:txBody>
      </p:sp>
      <p:sp>
        <p:nvSpPr>
          <p:cNvPr id="3" name="Content Placeholder 2"/>
          <p:cNvSpPr>
            <a:spLocks noGrp="1"/>
          </p:cNvSpPr>
          <p:nvPr>
            <p:ph idx="1"/>
          </p:nvPr>
        </p:nvSpPr>
        <p:spPr>
          <a:xfrm>
            <a:off x="457200" y="1600200"/>
            <a:ext cx="4648200" cy="4343399"/>
          </a:xfrm>
        </p:spPr>
        <p:txBody>
          <a:bodyPr/>
          <a:lstStyle/>
          <a:p>
            <a:r>
              <a:rPr lang="en-US" dirty="0" smtClean="0"/>
              <a:t>This command was given to us</a:t>
            </a:r>
          </a:p>
          <a:p>
            <a:r>
              <a:rPr lang="en-US" dirty="0" smtClean="0"/>
              <a:t>It was given to each generation - Colossians 1:23/ Acts 13:36</a:t>
            </a:r>
          </a:p>
          <a:p>
            <a:r>
              <a:rPr lang="en-US" dirty="0" smtClean="0"/>
              <a:t>We were given the power to complete it - Acts 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_Zjk_U8V8axU/TOdyN846rNI/AAAAAAAAHcM/gBcd9KpJMnE/s1600/ZuluChildren.jpg"/>
          <p:cNvPicPr>
            <a:picLocks noChangeAspect="1" noChangeArrowheads="1"/>
          </p:cNvPicPr>
          <p:nvPr/>
        </p:nvPicPr>
        <p:blipFill>
          <a:blip r:embed="rId2" cstate="print"/>
          <a:srcRect/>
          <a:stretch>
            <a:fillRect/>
          </a:stretch>
        </p:blipFill>
        <p:spPr bwMode="auto">
          <a:xfrm>
            <a:off x="0" y="0"/>
            <a:ext cx="3429000" cy="2290492"/>
          </a:xfrm>
          <a:prstGeom prst="rect">
            <a:avLst/>
          </a:prstGeom>
          <a:noFill/>
        </p:spPr>
      </p:pic>
      <p:sp>
        <p:nvSpPr>
          <p:cNvPr id="2" name="Title 1"/>
          <p:cNvSpPr>
            <a:spLocks noGrp="1"/>
          </p:cNvSpPr>
          <p:nvPr>
            <p:ph type="title"/>
          </p:nvPr>
        </p:nvSpPr>
        <p:spPr>
          <a:xfrm>
            <a:off x="304800" y="3505200"/>
            <a:ext cx="2971800" cy="1143000"/>
          </a:xfrm>
        </p:spPr>
        <p:txBody>
          <a:bodyPr/>
          <a:lstStyle/>
          <a:p>
            <a:r>
              <a:rPr lang="en-US" dirty="0" smtClean="0"/>
              <a:t>The Reality</a:t>
            </a:r>
            <a:endParaRPr lang="en-US" dirty="0"/>
          </a:p>
        </p:txBody>
      </p:sp>
      <p:sp>
        <p:nvSpPr>
          <p:cNvPr id="3" name="Content Placeholder 2"/>
          <p:cNvSpPr>
            <a:spLocks noGrp="1"/>
          </p:cNvSpPr>
          <p:nvPr>
            <p:ph idx="1"/>
          </p:nvPr>
        </p:nvSpPr>
        <p:spPr>
          <a:xfrm>
            <a:off x="3352800" y="228600"/>
            <a:ext cx="5334000" cy="6629400"/>
          </a:xfrm>
        </p:spPr>
        <p:txBody>
          <a:bodyPr>
            <a:normAutofit fontScale="77500" lnSpcReduction="2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1950 there were 100,000 missionaries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Since 1950 we have lost 1,000 missionaries per year</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Only 50 take their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place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Today there are approximately 29,000 missionaries worldwide</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There are only about 5,000 Independent Baptist Missionary families serving on foreign fields</a:t>
            </a:r>
          </a:p>
          <a:p>
            <a:pPr>
              <a:buNone/>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 countries still have no fundamental Baptist witness</a:t>
            </a:r>
          </a:p>
          <a:p>
            <a:pPr>
              <a:buNone/>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2500 language groups have no Bible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5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a:t>
            </a:r>
            <a:endParaRPr lang="en-US" dirty="0"/>
          </a:p>
        </p:txBody>
      </p:sp>
      <p:pic>
        <p:nvPicPr>
          <p:cNvPr id="4" name="Content Placeholder 3" descr="IMG_1951.JPG"/>
          <p:cNvPicPr>
            <a:picLocks noGrp="1" noChangeAspect="1"/>
          </p:cNvPicPr>
          <p:nvPr>
            <p:ph idx="1"/>
          </p:nvPr>
        </p:nvPicPr>
        <p:blipFill>
          <a:blip r:embed="rId2" cstate="print"/>
          <a:stretch>
            <a:fillRect/>
          </a:stretch>
        </p:blipFill>
        <p:spPr>
          <a:xfrm>
            <a:off x="1173691" y="1600200"/>
            <a:ext cx="6034617"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457200" y="1676400"/>
            <a:ext cx="7467600" cy="4449763"/>
          </a:xfrm>
        </p:spPr>
        <p:txBody>
          <a:bodyPr>
            <a:normAutofit/>
          </a:bodyPr>
          <a:lstStyle/>
          <a:p>
            <a:pPr algn="ctr">
              <a:buNone/>
            </a:pPr>
            <a:r>
              <a:rPr lang="en-US" sz="5400" dirty="0" smtClean="0"/>
              <a:t>“The same commit thou to faithful men, who shall be able to teach others also.”</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2"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a:xfrm>
            <a:off x="457200" y="2438400"/>
            <a:ext cx="3733800" cy="3687763"/>
          </a:xfrm>
        </p:spPr>
        <p:txBody>
          <a:bodyPr/>
          <a:lstStyle/>
          <a:p>
            <a:pPr>
              <a:buNone/>
            </a:pPr>
            <a:r>
              <a:rPr lang="en-US" dirty="0" smtClean="0"/>
              <a:t>Less than 1% of students attending a Bible College ever consider the mission field</a:t>
            </a:r>
            <a:br>
              <a:rPr lang="en-US" dirty="0" smtClean="0"/>
            </a:br>
            <a:endParaRPr lang="en-US" dirty="0"/>
          </a:p>
        </p:txBody>
      </p:sp>
      <p:pic>
        <p:nvPicPr>
          <p:cNvPr id="4" name="Picture 3" descr="cat-lion.jpg"/>
          <p:cNvPicPr>
            <a:picLocks noChangeAspect="1"/>
          </p:cNvPicPr>
          <p:nvPr/>
        </p:nvPicPr>
        <p:blipFill>
          <a:blip r:embed="rId2" cstate="print"/>
          <a:stretch>
            <a:fillRect/>
          </a:stretch>
        </p:blipFill>
        <p:spPr>
          <a:xfrm>
            <a:off x="4495800" y="990600"/>
            <a:ext cx="3657600" cy="4572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put a plan in place</a:t>
            </a:r>
            <a:endParaRPr lang="en-US" dirty="0"/>
          </a:p>
        </p:txBody>
      </p:sp>
      <p:sp>
        <p:nvSpPr>
          <p:cNvPr id="3" name="Content Placeholder 2"/>
          <p:cNvSpPr>
            <a:spLocks noGrp="1"/>
          </p:cNvSpPr>
          <p:nvPr>
            <p:ph idx="1"/>
          </p:nvPr>
        </p:nvSpPr>
        <p:spPr>
          <a:xfrm>
            <a:off x="228600" y="2057400"/>
            <a:ext cx="4495800" cy="3886200"/>
          </a:xfrm>
        </p:spPr>
        <p:txBody>
          <a:bodyPr>
            <a:normAutofit fontScale="92500" lnSpcReduction="20000"/>
          </a:bodyPr>
          <a:lstStyle/>
          <a:p>
            <a:pPr marL="0" indent="0" algn="ctr">
              <a:buNone/>
            </a:pPr>
            <a:r>
              <a:rPr lang="en-US" dirty="0" smtClean="0"/>
              <a:t>“To the intent that now unto the principalities and powers in heavenly places might be known by the church the manifold wisdom of God, According to the eternal purpose which he purposed in Christ Jesus our Lord.” Ephesians 3:10-11</a:t>
            </a:r>
            <a:endParaRPr lang="en-US" dirty="0"/>
          </a:p>
        </p:txBody>
      </p:sp>
      <p:pic>
        <p:nvPicPr>
          <p:cNvPr id="5" name="Picture 4" descr="Church.jpg"/>
          <p:cNvPicPr>
            <a:picLocks noChangeAspect="1"/>
          </p:cNvPicPr>
          <p:nvPr/>
        </p:nvPicPr>
        <p:blipFill>
          <a:blip r:embed="rId2" cstate="print"/>
          <a:stretch>
            <a:fillRect/>
          </a:stretch>
        </p:blipFill>
        <p:spPr>
          <a:xfrm>
            <a:off x="4953000" y="1371600"/>
            <a:ext cx="3657600" cy="38445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was simple</a:t>
            </a:r>
            <a:endParaRPr lang="en-US" dirty="0"/>
          </a:p>
        </p:txBody>
      </p:sp>
      <p:pic>
        <p:nvPicPr>
          <p:cNvPr id="4" name="Content Placeholder 3" descr="bednar5.jpg"/>
          <p:cNvPicPr>
            <a:picLocks noGrp="1" noChangeAspect="1"/>
          </p:cNvPicPr>
          <p:nvPr>
            <p:ph idx="1"/>
          </p:nvPr>
        </p:nvPicPr>
        <p:blipFill>
          <a:blip r:embed="rId2" cstate="print"/>
          <a:stretch>
            <a:fillRect/>
          </a:stretch>
        </p:blipFill>
        <p:spPr>
          <a:xfrm>
            <a:off x="2743200" y="1219200"/>
            <a:ext cx="3629478" cy="4525963"/>
          </a:xfrm>
        </p:spPr>
      </p:pic>
      <p:sp>
        <p:nvSpPr>
          <p:cNvPr id="5" name="Rectangle 4"/>
          <p:cNvSpPr/>
          <p:nvPr/>
        </p:nvSpPr>
        <p:spPr>
          <a:xfrm>
            <a:off x="762000" y="2286000"/>
            <a:ext cx="74676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Preach the Cross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1524000" y="4114800"/>
            <a:ext cx="5878532" cy="1754326"/>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Teach others to </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Preach the Cross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 calcmode="lin" valueType="num">
                                      <p:cBhvr>
                                        <p:cTn id="21" dur="2000" fill="hold"/>
                                        <p:tgtEl>
                                          <p:spTgt spid="6"/>
                                        </p:tgtEl>
                                        <p:attrNameLst>
                                          <p:attrName>style.rotation</p:attrName>
                                        </p:attrNameLst>
                                      </p:cBhvr>
                                      <p:tavLst>
                                        <p:tav tm="0">
                                          <p:val>
                                            <p:fltVal val="360"/>
                                          </p:val>
                                        </p:tav>
                                        <p:tav tm="100000">
                                          <p:val>
                                            <p:fltVal val="0"/>
                                          </p:val>
                                        </p:tav>
                                      </p:tavLst>
                                    </p:anim>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chnic">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570</TotalTime>
  <Words>547</Words>
  <Application>Microsoft Office PowerPoint</Application>
  <PresentationFormat>On-screen Show (4:3)</PresentationFormat>
  <Paragraphs>96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Technic</vt:lpstr>
      <vt:lpstr>Accelerated Baptist  Missions Institute</vt:lpstr>
      <vt:lpstr>The Commission</vt:lpstr>
      <vt:lpstr>The Critical Responsibility</vt:lpstr>
      <vt:lpstr>The Reality</vt:lpstr>
      <vt:lpstr>What do we do?</vt:lpstr>
      <vt:lpstr>Training</vt:lpstr>
      <vt:lpstr>How?</vt:lpstr>
      <vt:lpstr>God put a plan in place</vt:lpstr>
      <vt:lpstr>The Plan was simple</vt:lpstr>
      <vt:lpstr>The Organization with God’s complete support…</vt:lpstr>
      <vt:lpstr>Why ABMI?</vt:lpstr>
      <vt:lpstr>Slide 12</vt:lpstr>
      <vt:lpstr>The Vision</vt:lpstr>
      <vt:lpstr>Slide 14</vt:lpstr>
      <vt:lpstr>Locally</vt:lpstr>
      <vt:lpstr>Nationally</vt:lpstr>
      <vt:lpstr>The ABMI Program</vt:lpstr>
      <vt:lpstr>Lectures</vt:lpstr>
      <vt:lpstr>Pod Classes</vt:lpstr>
      <vt:lpstr>The Manual</vt:lpstr>
      <vt:lpstr>Keep it Simple</vt:lpstr>
      <vt:lpstr>Is ABMI worth the effort?</vt:lpstr>
      <vt:lpstr>Slide 23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Baptist  Missions Institute</dc:title>
  <dc:creator> </dc:creator>
  <cp:lastModifiedBy>Dan</cp:lastModifiedBy>
  <cp:revision>18</cp:revision>
  <dcterms:created xsi:type="dcterms:W3CDTF">2011-08-08T17:03:07Z</dcterms:created>
  <dcterms:modified xsi:type="dcterms:W3CDTF">2011-08-10T15:50:38Z</dcterms:modified>
</cp:coreProperties>
</file>